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handoutMasterIdLst>
    <p:handoutMasterId r:id="rId28"/>
  </p:handoutMasterIdLst>
  <p:sldIdLst>
    <p:sldId id="257" r:id="rId5"/>
    <p:sldId id="268" r:id="rId6"/>
    <p:sldId id="267" r:id="rId7"/>
    <p:sldId id="269" r:id="rId8"/>
    <p:sldId id="270" r:id="rId9"/>
    <p:sldId id="259" r:id="rId10"/>
    <p:sldId id="261" r:id="rId11"/>
    <p:sldId id="262" r:id="rId12"/>
    <p:sldId id="263"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96" d="100"/>
          <a:sy n="96" d="100"/>
        </p:scale>
        <p:origin x="86" y="149"/>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2884283163625292E-2"/>
          <c:y val="0.12750320801138015"/>
          <c:w val="0.95750116433116716"/>
          <c:h val="0.80796658706189828"/>
        </c:manualLayout>
      </c:layout>
      <c:barChart>
        <c:barDir val="col"/>
        <c:grouping val="clustered"/>
        <c:varyColors val="0"/>
        <c:dLbls>
          <c:showLegendKey val="0"/>
          <c:showVal val="0"/>
          <c:showCatName val="0"/>
          <c:showSerName val="0"/>
          <c:showPercent val="0"/>
          <c:showBubbleSize val="0"/>
        </c:dLbls>
        <c:gapWidth val="164"/>
        <c:overlap val="-35"/>
        <c:axId val="632163384"/>
        <c:axId val="632166128"/>
      </c:barChart>
      <c:catAx>
        <c:axId val="632163384"/>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32166128"/>
        <c:crosses val="autoZero"/>
        <c:auto val="1"/>
        <c:lblAlgn val="ctr"/>
        <c:lblOffset val="100"/>
        <c:noMultiLvlLbl val="0"/>
      </c:catAx>
      <c:valAx>
        <c:axId val="632166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32163384"/>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8EC937D8-BD76-4A12-A3E5-900D5C1E2E05}">
      <dgm:prSet phldrT="[Text]"/>
      <dgm:spPr/>
      <dgm:t>
        <a:bodyPr/>
        <a:lstStyle/>
        <a:p>
          <a:r>
            <a:rPr lang="en-US" dirty="0"/>
            <a:t>What are the popular </a:t>
          </a:r>
          <a:r>
            <a:rPr lang="en-US" dirty="0" err="1"/>
            <a:t>hastags</a:t>
          </a:r>
          <a:r>
            <a:rPr lang="en-US" dirty="0"/>
            <a:t> of each tweet type?</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What is the overall polarity of the tweets?</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What are the Linguistic differences between hate speech and offensive language ?</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8877691F-1B60-4485-9174-DDEC7EE68B70}" type="sibTrans" cxnId="{D1A4D8E6-F04E-4AB1-8D0C-63DC7AB1E81F}">
      <dgm:prSet/>
      <dgm:spPr/>
      <dgm:t>
        <a:bodyPr/>
        <a:lstStyle/>
        <a:p>
          <a:endParaRPr lang="en-US"/>
        </a:p>
      </dgm:t>
    </dgm:pt>
    <dgm:pt modelId="{03339A0D-5DC0-4B29-8353-C5AEBFD4DE86}" type="parTrans" cxnId="{D1A4D8E6-F04E-4AB1-8D0C-63DC7AB1E81F}">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custLinFactNeighborX="-12751" custLinFactNeighborY="-430">
        <dgm:presLayoutVars>
          <dgm:bulletEnabled val="1"/>
        </dgm:presLayoutVars>
      </dgm:prSet>
      <dgm:spPr/>
    </dgm:pt>
    <dgm:pt modelId="{CA544AF7-F7B2-4CA5-9251-B4CDB8D06634}" type="pres">
      <dgm:prSet presAssocID="{CD7942A0-B7D2-4B14-8FEA-55FC702F5BE7}" presName="ThreeNodes_2" presStyleLbl="node1" presStyleIdx="1" presStyleCnt="3">
        <dgm:presLayoutVars>
          <dgm:bulletEnabled val="1"/>
        </dgm:presLayoutVars>
      </dgm:prSet>
      <dgm:spPr/>
    </dgm:pt>
    <dgm:pt modelId="{2AE92D3F-F0FA-45DD-BB60-4C6FBC6BC016}" type="pres">
      <dgm:prSet presAssocID="{CD7942A0-B7D2-4B14-8FEA-55FC702F5BE7}" presName="ThreeNodes_3" presStyleLbl="node1" presStyleIdx="2" presStyleCnt="3" custLinFactNeighborX="-6499" custLinFactNeighborY="0">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5A89A138-BC1A-490F-935E-2EC3F74E8E18}" type="presOf" srcId="{7133ECF5-4190-4604-AA2F-03C9A0A9210F}" destId="{2AE92D3F-F0FA-45DD-BB60-4C6FBC6BC016}"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7C007CEB-6418-4EA7-9CB6-5B93D0C655E6}" type="presOf" srcId="{095A5E99-E976-4550-8F80-53CC813F2F5A}" destId="{7A2F6994-DA87-4497-BFC7-DD9D6EC5315F}" srcOrd="1" destOrd="0" presId="urn:microsoft.com/office/officeart/2005/8/layout/vProcess5"/>
    <dgm:cxn modelId="{6CF7D6F9-A5F2-48E3-AF5C-A2074559AE21}" type="presOf" srcId="{B3EFD4A5-9FA1-4ABE-B722-05162509509B}" destId="{62643EF2-016C-41F1-8CBC-398422A85727}" srcOrd="0" destOrd="0" presId="urn:microsoft.com/office/officeart/2005/8/layout/vProcess5"/>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590510" cy="1406224"/>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Linguistic differences between hate speech and offensive language ?</a:t>
          </a:r>
        </a:p>
      </dsp:txBody>
      <dsp:txXfrm>
        <a:off x="41187" y="41187"/>
        <a:ext cx="3073083" cy="1323850"/>
      </dsp:txXfrm>
    </dsp:sp>
    <dsp:sp modelId="{CA544AF7-F7B2-4CA5-9251-B4CDB8D06634}">
      <dsp:nvSpPr>
        <dsp:cNvPr id="0" name=""/>
        <dsp:cNvSpPr/>
      </dsp:nvSpPr>
      <dsp:spPr>
        <a:xfrm>
          <a:off x="405044" y="1640595"/>
          <a:ext cx="4590510" cy="1406224"/>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popular </a:t>
          </a:r>
          <a:r>
            <a:rPr lang="en-US" sz="2000" kern="1200" dirty="0" err="1"/>
            <a:t>hastags</a:t>
          </a:r>
          <a:r>
            <a:rPr lang="en-US" sz="2000" kern="1200" dirty="0"/>
            <a:t> of each tweet type?</a:t>
          </a:r>
        </a:p>
      </dsp:txBody>
      <dsp:txXfrm>
        <a:off x="446231" y="1681782"/>
        <a:ext cx="3189044" cy="1323850"/>
      </dsp:txXfrm>
    </dsp:sp>
    <dsp:sp modelId="{2AE92D3F-F0FA-45DD-BB60-4C6FBC6BC016}">
      <dsp:nvSpPr>
        <dsp:cNvPr id="0" name=""/>
        <dsp:cNvSpPr/>
      </dsp:nvSpPr>
      <dsp:spPr>
        <a:xfrm>
          <a:off x="511752" y="3281191"/>
          <a:ext cx="4590510" cy="1406224"/>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is the overall polarity of the tweets?</a:t>
          </a:r>
        </a:p>
      </dsp:txBody>
      <dsp:txXfrm>
        <a:off x="552939" y="3322378"/>
        <a:ext cx="3189044" cy="1323850"/>
      </dsp:txXfrm>
    </dsp:sp>
    <dsp:sp modelId="{9CA877D8-99F8-40A0-89E9-59A61C9A70F4}">
      <dsp:nvSpPr>
        <dsp:cNvPr id="0" name=""/>
        <dsp:cNvSpPr/>
      </dsp:nvSpPr>
      <dsp:spPr>
        <a:xfrm>
          <a:off x="3676463" y="1066387"/>
          <a:ext cx="914046" cy="914046"/>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82123" y="1066387"/>
        <a:ext cx="502726" cy="687820"/>
      </dsp:txXfrm>
    </dsp:sp>
    <dsp:sp modelId="{62643EF2-016C-41F1-8CBC-398422A85727}">
      <dsp:nvSpPr>
        <dsp:cNvPr id="0" name=""/>
        <dsp:cNvSpPr/>
      </dsp:nvSpPr>
      <dsp:spPr>
        <a:xfrm>
          <a:off x="4081508" y="2697607"/>
          <a:ext cx="914046" cy="914046"/>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87168" y="2697607"/>
        <a:ext cx="502726" cy="68782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9/28/2024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9/28/2024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9/28/2024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9/28/2024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9/28/2024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9/28/2024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9/28/2024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9/28/2024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9/28/2024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HATE SPEECH DETECTION</a:t>
            </a:r>
          </a:p>
        </p:txBody>
      </p:sp>
      <p:sp>
        <p:nvSpPr>
          <p:cNvPr id="5" name="Subtitle 4"/>
          <p:cNvSpPr>
            <a:spLocks noGrp="1"/>
          </p:cNvSpPr>
          <p:nvPr>
            <p:ph type="subTitle" idx="1"/>
          </p:nvPr>
        </p:nvSpPr>
        <p:spPr/>
        <p:txBody>
          <a:bodyPr/>
          <a:lstStyle/>
          <a:p>
            <a:r>
              <a:rPr lang="en-US" b="1" dirty="0"/>
              <a:t>USING MACHINE LEARNING</a:t>
            </a:r>
          </a:p>
        </p:txBody>
      </p:sp>
      <p:sp>
        <p:nvSpPr>
          <p:cNvPr id="3" name="TextBox 2">
            <a:extLst>
              <a:ext uri="{FF2B5EF4-FFF2-40B4-BE49-F238E27FC236}">
                <a16:creationId xmlns:a16="http://schemas.microsoft.com/office/drawing/2014/main" id="{2F7163A1-C92D-46A1-504A-56FC059C30C1}"/>
              </a:ext>
            </a:extLst>
          </p:cNvPr>
          <p:cNvSpPr txBox="1"/>
          <p:nvPr/>
        </p:nvSpPr>
        <p:spPr>
          <a:xfrm>
            <a:off x="1625176" y="4077072"/>
            <a:ext cx="4104456" cy="1384995"/>
          </a:xfrm>
          <a:prstGeom prst="rect">
            <a:avLst/>
          </a:prstGeom>
          <a:noFill/>
        </p:spPr>
        <p:txBody>
          <a:bodyPr wrap="square" rtlCol="0">
            <a:spAutoFit/>
          </a:bodyPr>
          <a:lstStyle/>
          <a:p>
            <a:r>
              <a:rPr lang="en-US" sz="2800" b="1" dirty="0">
                <a:latin typeface="Aptos Display" panose="020B0004020202020204" pitchFamily="34" charset="0"/>
              </a:rPr>
              <a:t>LIKITH GOSHIKE</a:t>
            </a:r>
          </a:p>
          <a:p>
            <a:r>
              <a:rPr lang="en-US" sz="2800" b="1" dirty="0">
                <a:latin typeface="Aptos Display" panose="020B0004020202020204" pitchFamily="34" charset="0"/>
              </a:rPr>
              <a:t>DATA SCIENCE INTERN</a:t>
            </a:r>
          </a:p>
          <a:p>
            <a:r>
              <a:rPr lang="en-US" sz="2800" b="1" dirty="0">
                <a:latin typeface="Aptos Display" panose="020B0004020202020204" pitchFamily="34" charset="0"/>
              </a:rPr>
              <a:t>COINCENT</a:t>
            </a:r>
            <a:endParaRPr lang="en-IN" sz="2800" b="1" dirty="0">
              <a:latin typeface="Aptos Display" panose="020B0004020202020204" pitchFamily="34" charset="0"/>
            </a:endParaRP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908720"/>
            <a:ext cx="9793088" cy="5508612"/>
          </a:xfrm>
          <a:prstGeom prst="rect">
            <a:avLst/>
          </a:prstGeom>
        </p:spPr>
      </p:pic>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2604689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3917007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724697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1049507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842804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2257981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638110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3429032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789798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ABSTRACT</a:t>
            </a:r>
          </a:p>
        </p:txBody>
      </p:sp>
      <p:sp>
        <p:nvSpPr>
          <p:cNvPr id="14" name="Content Placeholder 13"/>
          <p:cNvSpPr>
            <a:spLocks noGrp="1"/>
          </p:cNvSpPr>
          <p:nvPr>
            <p:ph idx="1"/>
          </p:nvPr>
        </p:nvSpPr>
        <p:spPr/>
        <p:txBody>
          <a:bodyPr>
            <a:normAutofit/>
          </a:bodyPr>
          <a:lstStyle/>
          <a:p>
            <a:pPr marL="0" indent="0">
              <a:buNone/>
            </a:pPr>
            <a:r>
              <a:rPr lang="en-US" sz="2000" dirty="0"/>
              <a:t>In recent years, the rise of social media platforms and online forums has led to an unprecedented surge in user-generated content, some of which include harmful and offensive language. Hate speech, which provides for abusive, threatening, or demeaning expressions, can have severe societal consequences, fostering division and perpetuating discrimination. This research focuses on developing a robust machine-learning system for detecting hate speech in text-based content. Leveraging supervised learning techniques, we explore a range of classification algorithms including logistic regression, support vector machines (SVM), and deep learning methods such as neural networks. A dataset composed of labeled text—categorized as hate speech, offensive language, or neutral—is used for training and evaluation. Feature extraction methods such as TF-IDF and word embeddings (Word2Vec, </a:t>
            </a:r>
            <a:r>
              <a:rPr lang="en-US" sz="2000" dirty="0" err="1"/>
              <a:t>GloVe</a:t>
            </a:r>
            <a:r>
              <a:rPr lang="en-US" sz="2000" dirty="0"/>
              <a:t>) represent the textual data in a format suitable for machine learning models.</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1087212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292" y="260648"/>
            <a:ext cx="4062942" cy="567184"/>
          </a:xfrm>
        </p:spPr>
        <p:txBody>
          <a:bodyPr>
            <a:noAutofit/>
          </a:bodyPr>
          <a:lstStyle/>
          <a:p>
            <a:r>
              <a:rPr lang="en-US" sz="4800" b="1" dirty="0"/>
              <a:t>CODE</a:t>
            </a:r>
            <a:r>
              <a:rPr lang="en-US" sz="4000" b="1" dirty="0"/>
              <a:t> </a:t>
            </a:r>
          </a:p>
        </p:txBody>
      </p:sp>
      <p:pic>
        <p:nvPicPr>
          <p:cNvPr id="6" name="Picture 5">
            <a:extLst>
              <a:ext uri="{FF2B5EF4-FFF2-40B4-BE49-F238E27FC236}">
                <a16:creationId xmlns:a16="http://schemas.microsoft.com/office/drawing/2014/main" id="{4B973E1B-C797-2CCE-A89C-4957E9BAA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908720"/>
            <a:ext cx="9793088" cy="5508612"/>
          </a:xfrm>
          <a:prstGeom prst="rect">
            <a:avLst/>
          </a:prstGeom>
        </p:spPr>
      </p:pic>
    </p:spTree>
    <p:extLst>
      <p:ext uri="{BB962C8B-B14F-4D97-AF65-F5344CB8AC3E}">
        <p14:creationId xmlns:p14="http://schemas.microsoft.com/office/powerpoint/2010/main" val="984619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0196" y="188640"/>
            <a:ext cx="4062942" cy="567184"/>
          </a:xfrm>
        </p:spPr>
        <p:txBody>
          <a:bodyPr>
            <a:noAutofit/>
          </a:bodyPr>
          <a:lstStyle/>
          <a:p>
            <a:r>
              <a:rPr lang="en-US" sz="4800" b="1" dirty="0"/>
              <a:t>Conclusion</a:t>
            </a:r>
            <a:r>
              <a:rPr lang="en-US" sz="4000" b="1" dirty="0"/>
              <a:t> </a:t>
            </a:r>
          </a:p>
        </p:txBody>
      </p:sp>
      <p:sp>
        <p:nvSpPr>
          <p:cNvPr id="3" name="TextBox 2">
            <a:extLst>
              <a:ext uri="{FF2B5EF4-FFF2-40B4-BE49-F238E27FC236}">
                <a16:creationId xmlns:a16="http://schemas.microsoft.com/office/drawing/2014/main" id="{2E60F72E-6534-2F3A-D495-3CCFE30C33A7}"/>
              </a:ext>
            </a:extLst>
          </p:cNvPr>
          <p:cNvSpPr txBox="1"/>
          <p:nvPr/>
        </p:nvSpPr>
        <p:spPr>
          <a:xfrm>
            <a:off x="1269876" y="836712"/>
            <a:ext cx="10153128" cy="5016758"/>
          </a:xfrm>
          <a:prstGeom prst="rect">
            <a:avLst/>
          </a:prstGeom>
          <a:noFill/>
        </p:spPr>
        <p:txBody>
          <a:bodyPr wrap="square" rtlCol="0">
            <a:spAutoFit/>
          </a:bodyPr>
          <a:lstStyle/>
          <a:p>
            <a:r>
              <a:rPr lang="en-US" sz="2000" dirty="0"/>
              <a:t>The application of machine learning (ML) in hate speech detection has demonstrated significant potential in identifying and mitigating harmful online content. Through the use of advanced techniques such as natural language processing (NLP), deep learning, and traditional ML algorithms like support vector machines (SVM), decision trees, or neural networks, we can achieve automated and scalable solutions for detecting hate speech across social media platforms, forums, and online discussions.</a:t>
            </a:r>
          </a:p>
          <a:p>
            <a:endParaRPr lang="en-US" sz="2000" dirty="0"/>
          </a:p>
          <a:p>
            <a:r>
              <a:rPr lang="en-US" sz="2000" dirty="0"/>
              <a:t>While machine learning models offer substantial accuracy in classifying hate speech, challenges remain. Bias in training datasets, difficulties in handling nuanced language (e.g., sarcasm or coded language), and the need for continuous adaptation to evolving forms of hate speech are notable obstacles. Furthermore, there are ethical considerations, particularly in ensuring that automated systems do not infringe on free speech or disproportionately target certain groups.</a:t>
            </a:r>
          </a:p>
          <a:p>
            <a:endParaRPr lang="en-US" sz="2000" dirty="0"/>
          </a:p>
          <a:p>
            <a:r>
              <a:rPr lang="en-US" sz="2000" dirty="0"/>
              <a:t>In conclusion, while machine learning significantly improves the speed and accuracy of hate speech detection, future research and development should aim at refining models to be more inclusive, adaptable, and ethically sound.</a:t>
            </a:r>
            <a:endParaRPr lang="en-IN" sz="2800" dirty="0"/>
          </a:p>
        </p:txBody>
      </p:sp>
    </p:spTree>
    <p:extLst>
      <p:ext uri="{BB962C8B-B14F-4D97-AF65-F5344CB8AC3E}">
        <p14:creationId xmlns:p14="http://schemas.microsoft.com/office/powerpoint/2010/main" val="2958438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OBJECTIVE-PROCESS</a:t>
            </a:r>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2770578936"/>
              </p:ext>
            </p:extLst>
          </p:nvPr>
        </p:nvGraphicFramePr>
        <p:xfrm>
          <a:off x="1218681" y="1917700"/>
          <a:ext cx="10360342" cy="4665663"/>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1E174214-41E3-C356-FFF7-0B0EF91E8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681" y="1900560"/>
            <a:ext cx="9364390" cy="4341316"/>
          </a:xfrm>
          <a:prstGeom prst="rect">
            <a:avLst/>
          </a:prstGeom>
        </p:spPr>
      </p:pic>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73818"/>
            <a:ext cx="10360501" cy="1223963"/>
          </a:xfrm>
        </p:spPr>
        <p:txBody>
          <a:bodyPr/>
          <a:lstStyle/>
          <a:p>
            <a:r>
              <a:rPr lang="en-US" b="1" dirty="0"/>
              <a:t>INTRODUCTION</a:t>
            </a:r>
          </a:p>
        </p:txBody>
      </p:sp>
      <p:sp>
        <p:nvSpPr>
          <p:cNvPr id="3" name="Content Placeholder 2"/>
          <p:cNvSpPr>
            <a:spLocks noGrp="1"/>
          </p:cNvSpPr>
          <p:nvPr>
            <p:ph sz="half" idx="1"/>
          </p:nvPr>
        </p:nvSpPr>
        <p:spPr>
          <a:xfrm>
            <a:off x="1053852" y="1501237"/>
            <a:ext cx="6747737" cy="4465320"/>
          </a:xfrm>
        </p:spPr>
        <p:txBody>
          <a:bodyPr>
            <a:noAutofit/>
          </a:bodyPr>
          <a:lstStyle/>
          <a:p>
            <a:pPr marL="0" indent="0">
              <a:buNone/>
            </a:pPr>
            <a:r>
              <a:rPr lang="en-US" sz="2000" dirty="0"/>
              <a:t>Hate speech is a growing concern in today's digital age, especially with the proliferation of online platforms where individuals can freely express their opinions. Hate speech refers to any form of communication, whether spoken, written, or behavioral, that vilifies, discriminates, or expresses hostility against individuals or groups based on characteristics such as race, religion, gender, ethnicity, sexual orientation, or disability.</a:t>
            </a:r>
          </a:p>
          <a:p>
            <a:pPr marL="0" indent="0">
              <a:buNone/>
            </a:pPr>
            <a:r>
              <a:rPr lang="en-US" sz="2000" dirty="0"/>
              <a:t>Machine learning (ML) offers powerful techniques for automating the detection of hate speech by leveraging patterns in data. With advances in natural language processing (NLP), ML models can be trained to identify harmful content by analyzing the underlying linguistic features of text, including word usage, sentence structure, and context. These models are then able to flag or filter out hate speech in real-time, improving the ability of platforms to enforce community guidelines and foster a positive user experience.</a:t>
            </a:r>
          </a:p>
        </p:txBody>
      </p:sp>
      <p:pic>
        <p:nvPicPr>
          <p:cNvPr id="8" name="Content Placeholder 7">
            <a:extLst>
              <a:ext uri="{FF2B5EF4-FFF2-40B4-BE49-F238E27FC236}">
                <a16:creationId xmlns:a16="http://schemas.microsoft.com/office/drawing/2014/main" id="{A105ABEB-7C4D-EE43-50D5-819A5BACBC2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82644" y="1498600"/>
            <a:ext cx="3778339" cy="3535288"/>
          </a:xfrm>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893" y="-99392"/>
            <a:ext cx="10756272" cy="1397173"/>
          </a:xfrm>
        </p:spPr>
        <p:txBody>
          <a:bodyPr/>
          <a:lstStyle/>
          <a:p>
            <a:r>
              <a:rPr lang="en-US" b="1" dirty="0"/>
              <a:t>DATA ANALYSIS</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761958018"/>
              </p:ext>
            </p:extLst>
          </p:nvPr>
        </p:nvGraphicFramePr>
        <p:xfrm>
          <a:off x="2133972" y="1700808"/>
          <a:ext cx="5400600" cy="4687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CDB94-7FB4-CE9A-5B7E-900258A80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802" y="1921371"/>
            <a:ext cx="9217023" cy="4125328"/>
          </a:xfrm>
          <a:prstGeom prst="rect">
            <a:avLst/>
          </a:prstGeom>
        </p:spPr>
      </p:pic>
      <p:sp>
        <p:nvSpPr>
          <p:cNvPr id="4" name="Title 3"/>
          <p:cNvSpPr>
            <a:spLocks noGrp="1"/>
          </p:cNvSpPr>
          <p:nvPr>
            <p:ph type="title"/>
          </p:nvPr>
        </p:nvSpPr>
        <p:spPr>
          <a:xfrm>
            <a:off x="2205980" y="-171400"/>
            <a:ext cx="9073008" cy="1841599"/>
          </a:xfrm>
        </p:spPr>
        <p:txBody>
          <a:bodyPr>
            <a:normAutofit/>
          </a:bodyPr>
          <a:lstStyle/>
          <a:p>
            <a:r>
              <a:rPr lang="en-US" sz="3800" b="1" dirty="0"/>
              <a:t>What are the linguistic differences between hate speech and offensive language</a:t>
            </a:r>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16393" y="0"/>
            <a:ext cx="10360501" cy="1223963"/>
          </a:xfrm>
        </p:spPr>
        <p:txBody>
          <a:bodyPr/>
          <a:lstStyle/>
          <a:p>
            <a:r>
              <a:rPr lang="en-US" b="1" dirty="0"/>
              <a:t>What are the popular hashtags of each tweet type ?</a:t>
            </a:r>
          </a:p>
        </p:txBody>
      </p:sp>
      <p:pic>
        <p:nvPicPr>
          <p:cNvPr id="3" name="Picture 2">
            <a:extLst>
              <a:ext uri="{FF2B5EF4-FFF2-40B4-BE49-F238E27FC236}">
                <a16:creationId xmlns:a16="http://schemas.microsoft.com/office/drawing/2014/main" id="{093C37A0-0082-7263-FE12-530D9C004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948" y="1615080"/>
            <a:ext cx="8814944" cy="3627839"/>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2098" y="-99392"/>
            <a:ext cx="10360501" cy="1223963"/>
          </a:xfrm>
        </p:spPr>
        <p:txBody>
          <a:bodyPr/>
          <a:lstStyle/>
          <a:p>
            <a:r>
              <a:rPr lang="en-US" b="1" dirty="0"/>
              <a:t>What is the overall polarity of the tweets?</a:t>
            </a:r>
          </a:p>
        </p:txBody>
      </p:sp>
      <p:pic>
        <p:nvPicPr>
          <p:cNvPr id="4" name="Picture 3">
            <a:extLst>
              <a:ext uri="{FF2B5EF4-FFF2-40B4-BE49-F238E27FC236}">
                <a16:creationId xmlns:a16="http://schemas.microsoft.com/office/drawing/2014/main" id="{01AD733C-C0E6-20E5-661D-4F957E37E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98" y="1556792"/>
            <a:ext cx="9065992" cy="4628911"/>
          </a:xfrm>
          <a:prstGeom prst="rect">
            <a:avLst/>
          </a:prstGeom>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3A1647-7D5C-4AC3-3E64-5B2BDB5FB250}"/>
              </a:ext>
            </a:extLst>
          </p:cNvPr>
          <p:cNvSpPr txBox="1"/>
          <p:nvPr/>
        </p:nvSpPr>
        <p:spPr>
          <a:xfrm>
            <a:off x="3934172" y="260648"/>
            <a:ext cx="6120680" cy="707886"/>
          </a:xfrm>
          <a:prstGeom prst="rect">
            <a:avLst/>
          </a:prstGeom>
          <a:noFill/>
        </p:spPr>
        <p:txBody>
          <a:bodyPr wrap="square" rtlCol="0">
            <a:spAutoFit/>
          </a:bodyPr>
          <a:lstStyle/>
          <a:p>
            <a:r>
              <a:rPr lang="en-US" sz="4000" b="1" dirty="0"/>
              <a:t>METHODOLOGY</a:t>
            </a:r>
            <a:endParaRPr lang="en-IN" sz="4000" b="1" dirty="0"/>
          </a:p>
        </p:txBody>
      </p:sp>
      <p:pic>
        <p:nvPicPr>
          <p:cNvPr id="4" name="Picture 3">
            <a:extLst>
              <a:ext uri="{FF2B5EF4-FFF2-40B4-BE49-F238E27FC236}">
                <a16:creationId xmlns:a16="http://schemas.microsoft.com/office/drawing/2014/main" id="{E9A0FB70-D4EB-FD13-BA0F-B1DF3E6D1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92" y="1484784"/>
            <a:ext cx="9630848" cy="4278483"/>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46</TotalTime>
  <Words>608</Words>
  <Application>Microsoft Office PowerPoint</Application>
  <PresentationFormat>Custom</PresentationFormat>
  <Paragraphs>38</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 Display</vt:lpstr>
      <vt:lpstr>Arial</vt:lpstr>
      <vt:lpstr>Calibri</vt:lpstr>
      <vt:lpstr>Tech 16x9</vt:lpstr>
      <vt:lpstr>HATE SPEECH DETECTION</vt:lpstr>
      <vt:lpstr>ABSTRACT</vt:lpstr>
      <vt:lpstr>OBJECTIVE-PROCESS</vt:lpstr>
      <vt:lpstr>INTRODUCTION</vt:lpstr>
      <vt:lpstr>DATA ANALYSIS</vt:lpstr>
      <vt:lpstr>What are the linguistic differences between hate speech and offensive language</vt:lpstr>
      <vt:lpstr>What are the popular hashtags of each tweet type ?</vt:lpstr>
      <vt:lpstr>What is the overall polarity of the tweets?</vt:lpstr>
      <vt:lpstr>PowerPoint Presentation</vt:lpstr>
      <vt:lpstr>CODE </vt:lpstr>
      <vt:lpstr>CODE </vt:lpstr>
      <vt:lpstr>CODE </vt:lpstr>
      <vt:lpstr>CODE </vt:lpstr>
      <vt:lpstr>CODE </vt:lpstr>
      <vt:lpstr>CODE </vt:lpstr>
      <vt:lpstr>CODE </vt:lpstr>
      <vt:lpstr>CODE </vt:lpstr>
      <vt:lpstr>CODE </vt:lpstr>
      <vt:lpstr>CODE </vt:lpstr>
      <vt:lpstr>CODE </vt:lpstr>
      <vt:lpstr>CODE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Likith Goshike</dc:creator>
  <cp:lastModifiedBy>Likith Goshike</cp:lastModifiedBy>
  <cp:revision>1</cp:revision>
  <dcterms:created xsi:type="dcterms:W3CDTF">2024-09-28T18:25:27Z</dcterms:created>
  <dcterms:modified xsi:type="dcterms:W3CDTF">2024-09-28T19:11:53Z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